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9" r:id="rId2"/>
  </p:sldIdLst>
  <p:sldSz cx="9906000" cy="6858000" type="A4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985" autoAdjust="0"/>
    <p:restoredTop sz="94660"/>
  </p:normalViewPr>
  <p:slideViewPr>
    <p:cSldViewPr>
      <p:cViewPr>
        <p:scale>
          <a:sx n="110" d="100"/>
          <a:sy n="110" d="100"/>
        </p:scale>
        <p:origin x="-300" y="1692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23ED441-DD91-436A-97D9-EB2DA159FDE4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6AF237F-A30F-4FF4-AFE6-0F319BFD37B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62137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6AF237F-A30F-4FF4-AFE6-0F319BFD37BF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8815897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650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619909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58115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06141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731864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6855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69173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57705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963737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44718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271666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68F66-1C3B-4AF8-ACF7-39199EEDC099}" type="datetimeFigureOut">
              <a:rPr lang="en-GB" smtClean="0"/>
              <a:t>22/08/2021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EA75C6-CE74-4C8F-B10A-88A554BAB0F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458594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/>
          <p:cNvSpPr txBox="1"/>
          <p:nvPr/>
        </p:nvSpPr>
        <p:spPr>
          <a:xfrm>
            <a:off x="5010858" y="5533253"/>
            <a:ext cx="4608000" cy="92333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6"/>
            </a:solidFill>
          </a:ln>
        </p:spPr>
        <p:txBody>
          <a:bodyPr wrap="square" rtlCol="0">
            <a:spAutoFit/>
          </a:bodyPr>
          <a:lstStyle/>
          <a:p>
            <a:r>
              <a:rPr lang="en-GB" sz="900" b="1" u="sng" dirty="0" smtClean="0"/>
              <a:t>Getting help</a:t>
            </a:r>
          </a:p>
          <a:p>
            <a:r>
              <a:rPr lang="en-GB" sz="900" dirty="0" smtClean="0"/>
              <a:t>help (StrathE2EPolar)		                  Load package help page</a:t>
            </a:r>
          </a:p>
          <a:p>
            <a:r>
              <a:rPr lang="en-GB" sz="900" dirty="0" smtClean="0"/>
              <a:t>vignette</a:t>
            </a:r>
            <a:r>
              <a:rPr lang="en-GB" sz="900" dirty="0"/>
              <a:t>("</a:t>
            </a:r>
            <a:r>
              <a:rPr lang="en-GB" sz="900" dirty="0" smtClean="0"/>
              <a:t>StrathE2EPolar_CheatSheet")	                  Load this </a:t>
            </a:r>
            <a:r>
              <a:rPr lang="en-GB" sz="900" dirty="0" err="1" smtClean="0"/>
              <a:t>CheatSheet</a:t>
            </a:r>
            <a:endParaRPr lang="en-GB" sz="900" dirty="0" smtClean="0"/>
          </a:p>
          <a:p>
            <a:r>
              <a:rPr lang="en-GB" sz="900" dirty="0" smtClean="0"/>
              <a:t>help(</a:t>
            </a:r>
            <a:r>
              <a:rPr lang="en-GB" sz="900" i="1" dirty="0" err="1" smtClean="0"/>
              <a:t>function_name</a:t>
            </a:r>
            <a:r>
              <a:rPr lang="en-GB" sz="900" dirty="0"/>
              <a:t>)		</a:t>
            </a:r>
            <a:r>
              <a:rPr lang="en-GB" sz="900" dirty="0" smtClean="0"/>
              <a:t>                  Load </a:t>
            </a:r>
            <a:r>
              <a:rPr lang="en-GB" sz="900" dirty="0"/>
              <a:t>function help </a:t>
            </a:r>
            <a:r>
              <a:rPr lang="en-GB" sz="900" dirty="0" smtClean="0"/>
              <a:t>page</a:t>
            </a:r>
          </a:p>
          <a:p>
            <a:r>
              <a:rPr lang="en-GB" sz="900" dirty="0" smtClean="0"/>
              <a:t>https</a:t>
            </a:r>
            <a:r>
              <a:rPr lang="en-GB" sz="900" dirty="0"/>
              <a:t>://marineresourcemodelling.gitlab.io/resources/index.html </a:t>
            </a:r>
            <a:endParaRPr lang="en-GB" sz="900" dirty="0" smtClean="0"/>
          </a:p>
          <a:p>
            <a:r>
              <a:rPr lang="en-GB" sz="900" dirty="0" smtClean="0"/>
              <a:t>	                         Package website: User Manual, Technical Manual, and more</a:t>
            </a:r>
            <a:endParaRPr lang="en-GB" sz="900" dirty="0"/>
          </a:p>
        </p:txBody>
      </p:sp>
      <p:sp>
        <p:nvSpPr>
          <p:cNvPr id="4" name="TextBox 3"/>
          <p:cNvSpPr txBox="1"/>
          <p:nvPr/>
        </p:nvSpPr>
        <p:spPr>
          <a:xfrm>
            <a:off x="192175" y="355488"/>
            <a:ext cx="98086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b="1" dirty="0" err="1" smtClean="0"/>
              <a:t>Cheatsheet</a:t>
            </a:r>
            <a:r>
              <a:rPr lang="en-GB" sz="1400" b="1" dirty="0" smtClean="0"/>
              <a:t>: R package StrathE2EPolar version </a:t>
            </a:r>
            <a:r>
              <a:rPr lang="en-GB" sz="1400" b="1" dirty="0" smtClean="0"/>
              <a:t>2.0.0   </a:t>
            </a:r>
            <a:r>
              <a:rPr lang="en-GB" sz="1400" b="1" dirty="0" smtClean="0"/>
              <a:t>(</a:t>
            </a:r>
            <a:r>
              <a:rPr lang="en-GB" sz="1400" b="1" i="1" dirty="0"/>
              <a:t>https://</a:t>
            </a:r>
            <a:r>
              <a:rPr lang="en-GB" sz="1400" b="1" i="1" dirty="0" smtClean="0"/>
              <a:t>gitlab.com/MarineResourceModelling/StrathE2E/StrathE2EPolar</a:t>
            </a:r>
            <a:r>
              <a:rPr lang="en-GB" sz="1400" b="1" dirty="0" smtClean="0"/>
              <a:t>)</a:t>
            </a:r>
            <a:endParaRPr lang="en-GB" sz="14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272480" y="5526751"/>
            <a:ext cx="4608000" cy="923330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6"/>
            </a:solidFill>
          </a:ln>
        </p:spPr>
        <p:txBody>
          <a:bodyPr wrap="square" rtlCol="0">
            <a:spAutoFit/>
          </a:bodyPr>
          <a:lstStyle/>
          <a:p>
            <a:r>
              <a:rPr lang="en-GB" sz="900" b="1" u="sng" dirty="0" smtClean="0"/>
              <a:t>Quick start</a:t>
            </a:r>
          </a:p>
          <a:p>
            <a:r>
              <a:rPr lang="en-GB" sz="900" dirty="0" smtClean="0"/>
              <a:t>library(StrathE2EPolar)		# Load the package</a:t>
            </a:r>
          </a:p>
          <a:p>
            <a:r>
              <a:rPr lang="en-GB" sz="900" dirty="0"/>
              <a:t>m</a:t>
            </a:r>
            <a:r>
              <a:rPr lang="en-GB" sz="900" dirty="0" smtClean="0"/>
              <a:t>odel  &lt;- e2ep_read (“</a:t>
            </a:r>
            <a:r>
              <a:rPr lang="en-GB" sz="900" dirty="0" err="1" smtClean="0"/>
              <a:t>Barents_Sea</a:t>
            </a:r>
            <a:r>
              <a:rPr lang="en-GB" sz="900" smtClean="0"/>
              <a:t>", “2011-2019")</a:t>
            </a:r>
            <a:r>
              <a:rPr lang="en-GB" sz="900" dirty="0" smtClean="0"/>
              <a:t>	# Read an internal  model setup</a:t>
            </a:r>
          </a:p>
          <a:p>
            <a:r>
              <a:rPr lang="en-GB" sz="900" dirty="0" smtClean="0"/>
              <a:t>e2ep_plot_edrivers(model)		# Plots of the driving data</a:t>
            </a:r>
          </a:p>
          <a:p>
            <a:r>
              <a:rPr lang="en-GB" sz="900" dirty="0" smtClean="0"/>
              <a:t>results &lt;- e2ep_run(model, </a:t>
            </a:r>
            <a:r>
              <a:rPr lang="en-GB" sz="900" dirty="0" err="1" smtClean="0"/>
              <a:t>nyears</a:t>
            </a:r>
            <a:r>
              <a:rPr lang="en-GB" sz="900" dirty="0" smtClean="0"/>
              <a:t>=5)		# Run the model for 5 years</a:t>
            </a:r>
          </a:p>
          <a:p>
            <a:r>
              <a:rPr lang="en-GB" sz="900" dirty="0" smtClean="0"/>
              <a:t>e2ep_plot_ts(model, results, selection</a:t>
            </a:r>
            <a:r>
              <a:rPr lang="en-GB" sz="900" dirty="0"/>
              <a:t>="ECO")</a:t>
            </a:r>
            <a:r>
              <a:rPr lang="en-GB" sz="900" dirty="0" smtClean="0"/>
              <a:t>	# Plot time series of results</a:t>
            </a:r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4322676"/>
              </p:ext>
            </p:extLst>
          </p:nvPr>
        </p:nvGraphicFramePr>
        <p:xfrm>
          <a:off x="265830" y="694042"/>
          <a:ext cx="4616233" cy="838571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368152"/>
                <a:gridCol w="3248081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Model house-keeping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8351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e2ep_ls()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List the available models in a designated workspace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8351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e2ep_copy()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Make a copy of a named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model/variant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8351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2ep_get_parmdoc()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Down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load parameter documentation as a </a:t>
                      </a:r>
                      <a:r>
                        <a:rPr lang="en-GB" sz="900" b="0" i="0" u="none" strike="noStrike" baseline="0" dirty="0" err="1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dataframe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9" name="Tab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0216083"/>
              </p:ext>
            </p:extLst>
          </p:nvPr>
        </p:nvGraphicFramePr>
        <p:xfrm>
          <a:off x="265830" y="1844824"/>
          <a:ext cx="4616233" cy="1152148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364011"/>
                <a:gridCol w="3252222"/>
              </a:tblGrid>
              <a:tr h="299013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Basic model operations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e2ep_read()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Read a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model setup from a given workspace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e2ep_run()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Run StrathE2E for a prescribed number of years with a given setup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e2ep_extract_start()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Create a new initial values file from the end of a model run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e2ep_extract_hr()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Extract the values of harvest ratios generated by the fleet model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0627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e2ep_plot_ts()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Time-series plots of model outputs for the full duration of a run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7927359"/>
              </p:ext>
            </p:extLst>
          </p:nvPr>
        </p:nvGraphicFramePr>
        <p:xfrm>
          <a:off x="4998484" y="695114"/>
          <a:ext cx="4620374" cy="1156982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466684"/>
                <a:gridCol w="3153690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Parameter estimation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e2ep_optimize_eco()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Optimize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ecology model parameters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e2ep_optimize_hr()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Optimize fleet model harvest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ratio scaling parameters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e2ep_optimize_act()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Optimize fleet model fishing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activity parameters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e2ep_plot_opt_diagnostics()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diagnostic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data from optimisation runs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379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e2ep_calculate_hrscale()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Calculate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initial values of harvest ratio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scaling parameters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78409986"/>
              </p:ext>
            </p:extLst>
          </p:nvPr>
        </p:nvGraphicFramePr>
        <p:xfrm>
          <a:off x="265830" y="4221088"/>
          <a:ext cx="4620374" cy="1167782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366642"/>
                <a:gridCol w="3253732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Visualize model outputs from the final year of a run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e2ep_plot_eco()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annual cycles of ecology model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variables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e2ep_plot_migration()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Plot annual cycles of active migration fluxes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+mn-lt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e2ep_plot_catch()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Plot distributions of annual landings and discards 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e2ep_plot_trophic()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mean trophic level and </a:t>
                      </a:r>
                      <a:r>
                        <a:rPr lang="en-GB" sz="9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omnivory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indices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7595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e2ep_plot_biomass()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zonal distributions of annual average biomass densities 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9959920"/>
              </p:ext>
            </p:extLst>
          </p:nvPr>
        </p:nvGraphicFramePr>
        <p:xfrm>
          <a:off x="265830" y="3284984"/>
          <a:ext cx="4620374" cy="68516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366642"/>
                <a:gridCol w="3253732"/>
              </a:tblGrid>
              <a:tr h="216024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Visualize model inputs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1304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e2ep_plot_edrivers()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a climatological year of environmental driving data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1304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e2ep_plot_fdrivers()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distributions of fishery-related driving data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3731527"/>
              </p:ext>
            </p:extLst>
          </p:nvPr>
        </p:nvGraphicFramePr>
        <p:xfrm>
          <a:off x="4998484" y="4718642"/>
          <a:ext cx="4620374" cy="714112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466684"/>
                <a:gridCol w="3153690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Fishery yield analyses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1304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e2ep_run_ycurve()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Perform a set of model runs to generate fishery field curve data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13040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e2ep_plot_ycurve()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fishery yield curve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data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5" name="Tab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40614711"/>
              </p:ext>
            </p:extLst>
          </p:nvPr>
        </p:nvGraphicFramePr>
        <p:xfrm>
          <a:off x="4998484" y="3645024"/>
          <a:ext cx="4620374" cy="936104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466684"/>
                <a:gridCol w="3153690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Compare model runs and observations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16024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e2ep_compare_obs()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Box-plot comparisons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between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observations and model outputs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216024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2ep_compare_runs_box()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Box-plot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comparisons between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two different model runs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216024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e2ep_compare_runs_bar()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Tornado bar-plot comparisons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between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two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different model runs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8" name="Table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7152584"/>
              </p:ext>
            </p:extLst>
          </p:nvPr>
        </p:nvGraphicFramePr>
        <p:xfrm>
          <a:off x="4998484" y="1988840"/>
          <a:ext cx="4620374" cy="1471970"/>
        </p:xfrm>
        <a:graphic>
          <a:graphicData uri="http://schemas.openxmlformats.org/drawingml/2006/table">
            <a:tbl>
              <a:tblPr firstRow="1" bandRow="1">
                <a:effectLst>
                  <a:outerShdw blurRad="50800" dist="76200" dir="2700000" algn="tl" rotWithShape="0">
                    <a:schemeClr val="accent6">
                      <a:alpha val="40000"/>
                    </a:schemeClr>
                  </a:outerShdw>
                </a:effectLst>
                <a:tableStyleId>{5C22544A-7EE6-4342-B048-85BDC9FD1C3A}</a:tableStyleId>
              </a:tblPr>
              <a:tblGrid>
                <a:gridCol w="1466684"/>
                <a:gridCol w="3153690"/>
              </a:tblGrid>
              <a:tr h="288032">
                <a:tc gridSpan="2">
                  <a:txBody>
                    <a:bodyPr/>
                    <a:lstStyle/>
                    <a:p>
                      <a:r>
                        <a:rPr lang="en-GB" sz="1100" b="1" dirty="0" smtClean="0">
                          <a:solidFill>
                            <a:schemeClr val="tx1"/>
                          </a:solidFill>
                        </a:rPr>
                        <a:t>Sensitivity and Monte Carlo analyses</a:t>
                      </a:r>
                      <a:endParaRPr lang="en-GB" sz="11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GB" dirty="0"/>
                    </a:p>
                  </a:txBody>
                  <a:tcPr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e2ep_run_sens()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Run a global parameter sensitivity analysis for a given model setup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e2ep_run_mc()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Run a Monte Carlo analysis with given model setup 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e2ep_merge_sens_mc()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Merge parallel processing files from sensitivity or Monte Carlo runs</a:t>
                      </a: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e2ep_process_sens_mc()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Post-process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raw output data from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sensitivity or Monte Carlo runs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e2ep_plot_sen_mcs()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Plot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diagnostic results </a:t>
                      </a:r>
                      <a:r>
                        <a:rPr lang="en-GB" sz="9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from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sensitivity</a:t>
                      </a:r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</a:t>
                      </a:r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or Monte Carlo runs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197323"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e2ep_get_senscrit()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GB" sz="9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+mn-lt"/>
                        </a:rPr>
                        <a:t>List the model outputs available as the basis for sensitivity analysis</a:t>
                      </a:r>
                      <a:endParaRPr lang="en-GB" sz="9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54101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524</TotalTime>
  <Words>400</Words>
  <Application>Microsoft Office PowerPoint</Application>
  <PresentationFormat>A4 Paper (210x297 mm)</PresentationFormat>
  <Paragraphs>84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Michael Heath</dc:creator>
  <cp:lastModifiedBy>Michael Heath</cp:lastModifiedBy>
  <cp:revision>53</cp:revision>
  <dcterms:created xsi:type="dcterms:W3CDTF">2020-04-02T23:21:06Z</dcterms:created>
  <dcterms:modified xsi:type="dcterms:W3CDTF">2021-08-21T23:16:10Z</dcterms:modified>
</cp:coreProperties>
</file>

<file path=docProps/thumbnail.jpeg>
</file>